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07" autoAdjust="0"/>
  </p:normalViewPr>
  <p:slideViewPr>
    <p:cSldViewPr>
      <p:cViewPr>
        <p:scale>
          <a:sx n="94" d="100"/>
          <a:sy n="94" d="100"/>
        </p:scale>
        <p:origin x="-112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036DB-F503-4BA6-B516-B3E84C4269E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9D5859-9A23-4C3E-865A-91B6F9F951C3}">
      <dgm:prSet phldrT="[Текст]" custT="1"/>
      <dgm:spPr/>
      <dgm:t>
        <a:bodyPr/>
        <a:lstStyle/>
        <a:p>
          <a:r>
            <a:rPr lang="ru-RU" sz="2400" b="1" dirty="0" smtClean="0">
              <a:latin typeface="Constantia" pitchFamily="18" charset="0"/>
            </a:rPr>
            <a:t>Приемы</a:t>
          </a:r>
          <a:endParaRPr lang="ru-RU" sz="2400" b="1" dirty="0">
            <a:latin typeface="Constantia" pitchFamily="18" charset="0"/>
          </a:endParaRPr>
        </a:p>
      </dgm:t>
    </dgm:pt>
    <dgm:pt modelId="{B7424C49-122D-4F28-AEDE-635338F2EDB6}" type="parTrans" cxnId="{72D6597B-4F5B-47AF-85B3-39C02BA651E0}">
      <dgm:prSet/>
      <dgm:spPr/>
      <dgm:t>
        <a:bodyPr/>
        <a:lstStyle/>
        <a:p>
          <a:endParaRPr lang="ru-RU"/>
        </a:p>
      </dgm:t>
    </dgm:pt>
    <dgm:pt modelId="{09385FFC-CBD8-41E7-B78B-F6965EDBA398}" type="sibTrans" cxnId="{72D6597B-4F5B-47AF-85B3-39C02BA651E0}">
      <dgm:prSet/>
      <dgm:spPr/>
      <dgm:t>
        <a:bodyPr/>
        <a:lstStyle/>
        <a:p>
          <a:endParaRPr lang="ru-RU"/>
        </a:p>
      </dgm:t>
    </dgm:pt>
    <dgm:pt modelId="{E779337F-3FEC-4281-A521-1656DD2D0F0E}">
      <dgm:prSet phldrT="[Текст]" custT="1"/>
      <dgm:spPr/>
      <dgm:t>
        <a:bodyPr/>
        <a:lstStyle/>
        <a:p>
          <a:r>
            <a:rPr lang="ru-RU" sz="2400" b="1" dirty="0" smtClean="0">
              <a:latin typeface="Constantia" pitchFamily="18" charset="0"/>
            </a:rPr>
            <a:t>Наглядные</a:t>
          </a:r>
          <a:endParaRPr lang="ru-RU" sz="2400" b="1" dirty="0">
            <a:latin typeface="Constantia" pitchFamily="18" charset="0"/>
          </a:endParaRPr>
        </a:p>
      </dgm:t>
    </dgm:pt>
    <dgm:pt modelId="{F88C4594-1F81-4C7F-A484-E5E36B1580CB}" type="parTrans" cxnId="{0C2E9323-6E55-4928-9D48-EBC9FAED3521}">
      <dgm:prSet/>
      <dgm:spPr/>
      <dgm:t>
        <a:bodyPr/>
        <a:lstStyle/>
        <a:p>
          <a:endParaRPr lang="ru-RU"/>
        </a:p>
      </dgm:t>
    </dgm:pt>
    <dgm:pt modelId="{54446B1F-AC00-476E-8DD0-264924A117A0}" type="sibTrans" cxnId="{0C2E9323-6E55-4928-9D48-EBC9FAED3521}">
      <dgm:prSet/>
      <dgm:spPr/>
      <dgm:t>
        <a:bodyPr/>
        <a:lstStyle/>
        <a:p>
          <a:endParaRPr lang="ru-RU"/>
        </a:p>
      </dgm:t>
    </dgm:pt>
    <dgm:pt modelId="{84D56A0D-273B-4D87-A0F8-EFB099F70109}">
      <dgm:prSet phldrT="[Текст]" custT="1"/>
      <dgm:spPr/>
      <dgm:t>
        <a:bodyPr/>
        <a:lstStyle/>
        <a:p>
          <a:r>
            <a:rPr lang="ru-RU" sz="2400" b="1" dirty="0" smtClean="0">
              <a:latin typeface="Constantia" pitchFamily="18" charset="0"/>
            </a:rPr>
            <a:t>Словесные</a:t>
          </a:r>
          <a:endParaRPr lang="ru-RU" sz="2400" b="1" dirty="0">
            <a:latin typeface="Constantia" pitchFamily="18" charset="0"/>
          </a:endParaRPr>
        </a:p>
      </dgm:t>
    </dgm:pt>
    <dgm:pt modelId="{493910F5-7B5A-48F5-BFB1-2FAC65422011}" type="parTrans" cxnId="{A0E8B2D1-6677-4B0A-85ED-E1F843EC0DD7}">
      <dgm:prSet/>
      <dgm:spPr/>
      <dgm:t>
        <a:bodyPr/>
        <a:lstStyle/>
        <a:p>
          <a:endParaRPr lang="ru-RU"/>
        </a:p>
      </dgm:t>
    </dgm:pt>
    <dgm:pt modelId="{54590709-2F79-43BB-8790-E24D626B60FE}" type="sibTrans" cxnId="{A0E8B2D1-6677-4B0A-85ED-E1F843EC0DD7}">
      <dgm:prSet/>
      <dgm:spPr/>
      <dgm:t>
        <a:bodyPr/>
        <a:lstStyle/>
        <a:p>
          <a:endParaRPr lang="ru-RU"/>
        </a:p>
      </dgm:t>
    </dgm:pt>
    <dgm:pt modelId="{DE523E52-4903-4D22-A18A-D6EE49BEB2A2}">
      <dgm:prSet phldrT="[Текст]" custT="1"/>
      <dgm:spPr/>
      <dgm:t>
        <a:bodyPr/>
        <a:lstStyle/>
        <a:p>
          <a:r>
            <a:rPr lang="ru-RU" sz="2400" b="1" dirty="0" smtClean="0">
              <a:latin typeface="Constantia" pitchFamily="18" charset="0"/>
            </a:rPr>
            <a:t>Игровые</a:t>
          </a:r>
          <a:endParaRPr lang="ru-RU" sz="2400" b="1" dirty="0">
            <a:latin typeface="Constantia" pitchFamily="18" charset="0"/>
          </a:endParaRPr>
        </a:p>
      </dgm:t>
    </dgm:pt>
    <dgm:pt modelId="{02C54B2A-1DBE-4F5A-AE46-A9A5F4152949}" type="parTrans" cxnId="{C63105E9-E60A-4E6F-AE7B-992C39D366AB}">
      <dgm:prSet/>
      <dgm:spPr/>
      <dgm:t>
        <a:bodyPr/>
        <a:lstStyle/>
        <a:p>
          <a:endParaRPr lang="ru-RU"/>
        </a:p>
      </dgm:t>
    </dgm:pt>
    <dgm:pt modelId="{F3F04093-2C6E-452F-ACE4-81485420E932}" type="sibTrans" cxnId="{C63105E9-E60A-4E6F-AE7B-992C39D366AB}">
      <dgm:prSet/>
      <dgm:spPr/>
      <dgm:t>
        <a:bodyPr/>
        <a:lstStyle/>
        <a:p>
          <a:endParaRPr lang="ru-RU"/>
        </a:p>
      </dgm:t>
    </dgm:pt>
    <dgm:pt modelId="{046A6ED1-7156-4778-A817-F7B3983698B1}" type="pres">
      <dgm:prSet presAssocID="{2C0036DB-F503-4BA6-B516-B3E84C4269E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812C97-619A-4F0A-B3BF-712C5BE98E54}" type="pres">
      <dgm:prSet presAssocID="{129D5859-9A23-4C3E-865A-91B6F9F951C3}" presName="roof" presStyleLbl="dkBgShp" presStyleIdx="0" presStyleCnt="2" custScaleY="118139" custLinFactNeighborX="-391" custLinFactNeighborY="4535"/>
      <dgm:spPr/>
      <dgm:t>
        <a:bodyPr/>
        <a:lstStyle/>
        <a:p>
          <a:endParaRPr lang="ru-RU"/>
        </a:p>
      </dgm:t>
    </dgm:pt>
    <dgm:pt modelId="{4B97148A-05A0-48F4-9F12-6C39AD1A1674}" type="pres">
      <dgm:prSet presAssocID="{129D5859-9A23-4C3E-865A-91B6F9F951C3}" presName="pillars" presStyleCnt="0"/>
      <dgm:spPr/>
    </dgm:pt>
    <dgm:pt modelId="{445AEC94-F0F7-47EE-9534-E0F269369A27}" type="pres">
      <dgm:prSet presAssocID="{129D5859-9A23-4C3E-865A-91B6F9F951C3}" presName="pillar1" presStyleLbl="node1" presStyleIdx="0" presStyleCnt="3" custScaleY="53622" custLinFactNeighborX="-1321" custLinFactNeighborY="1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79037-296F-40C9-82DD-49D93BFA88A0}" type="pres">
      <dgm:prSet presAssocID="{84D56A0D-273B-4D87-A0F8-EFB099F70109}" presName="pillarX" presStyleLbl="node1" presStyleIdx="1" presStyleCnt="3" custScaleY="48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E4A99-A83C-487F-9A5E-AE4D78430D2D}" type="pres">
      <dgm:prSet presAssocID="{DE523E52-4903-4D22-A18A-D6EE49BEB2A2}" presName="pillarX" presStyleLbl="node1" presStyleIdx="2" presStyleCnt="3" custScaleY="48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3B0CB-EEB6-4347-962D-3B46679ADC54}" type="pres">
      <dgm:prSet presAssocID="{129D5859-9A23-4C3E-865A-91B6F9F951C3}" presName="base" presStyleLbl="dkBgShp" presStyleIdx="1" presStyleCnt="2" custScaleY="53155"/>
      <dgm:spPr/>
    </dgm:pt>
  </dgm:ptLst>
  <dgm:cxnLst>
    <dgm:cxn modelId="{C48E5B20-2A7B-4F89-B845-189C05D2E9FE}" type="presOf" srcId="{84D56A0D-273B-4D87-A0F8-EFB099F70109}" destId="{3BB79037-296F-40C9-82DD-49D93BFA88A0}" srcOrd="0" destOrd="0" presId="urn:microsoft.com/office/officeart/2005/8/layout/hList3"/>
    <dgm:cxn modelId="{72D6597B-4F5B-47AF-85B3-39C02BA651E0}" srcId="{2C0036DB-F503-4BA6-B516-B3E84C4269EE}" destId="{129D5859-9A23-4C3E-865A-91B6F9F951C3}" srcOrd="0" destOrd="0" parTransId="{B7424C49-122D-4F28-AEDE-635338F2EDB6}" sibTransId="{09385FFC-CBD8-41E7-B78B-F6965EDBA398}"/>
    <dgm:cxn modelId="{76923229-2F70-49CB-B3A5-F4B53BB5E86E}" type="presOf" srcId="{E779337F-3FEC-4281-A521-1656DD2D0F0E}" destId="{445AEC94-F0F7-47EE-9534-E0F269369A27}" srcOrd="0" destOrd="0" presId="urn:microsoft.com/office/officeart/2005/8/layout/hList3"/>
    <dgm:cxn modelId="{C3D3ED83-8627-4639-945D-40CD55B404DC}" type="presOf" srcId="{129D5859-9A23-4C3E-865A-91B6F9F951C3}" destId="{1C812C97-619A-4F0A-B3BF-712C5BE98E54}" srcOrd="0" destOrd="0" presId="urn:microsoft.com/office/officeart/2005/8/layout/hList3"/>
    <dgm:cxn modelId="{2D24B541-1CF4-4A1D-9C00-8FB399B191C3}" type="presOf" srcId="{DE523E52-4903-4D22-A18A-D6EE49BEB2A2}" destId="{C82E4A99-A83C-487F-9A5E-AE4D78430D2D}" srcOrd="0" destOrd="0" presId="urn:microsoft.com/office/officeart/2005/8/layout/hList3"/>
    <dgm:cxn modelId="{14ADBEF0-3E45-48AD-8DE9-F165852061E8}" type="presOf" srcId="{2C0036DB-F503-4BA6-B516-B3E84C4269EE}" destId="{046A6ED1-7156-4778-A817-F7B3983698B1}" srcOrd="0" destOrd="0" presId="urn:microsoft.com/office/officeart/2005/8/layout/hList3"/>
    <dgm:cxn modelId="{0C2E9323-6E55-4928-9D48-EBC9FAED3521}" srcId="{129D5859-9A23-4C3E-865A-91B6F9F951C3}" destId="{E779337F-3FEC-4281-A521-1656DD2D0F0E}" srcOrd="0" destOrd="0" parTransId="{F88C4594-1F81-4C7F-A484-E5E36B1580CB}" sibTransId="{54446B1F-AC00-476E-8DD0-264924A117A0}"/>
    <dgm:cxn modelId="{A0E8B2D1-6677-4B0A-85ED-E1F843EC0DD7}" srcId="{129D5859-9A23-4C3E-865A-91B6F9F951C3}" destId="{84D56A0D-273B-4D87-A0F8-EFB099F70109}" srcOrd="1" destOrd="0" parTransId="{493910F5-7B5A-48F5-BFB1-2FAC65422011}" sibTransId="{54590709-2F79-43BB-8790-E24D626B60FE}"/>
    <dgm:cxn modelId="{C63105E9-E60A-4E6F-AE7B-992C39D366AB}" srcId="{129D5859-9A23-4C3E-865A-91B6F9F951C3}" destId="{DE523E52-4903-4D22-A18A-D6EE49BEB2A2}" srcOrd="2" destOrd="0" parTransId="{02C54B2A-1DBE-4F5A-AE46-A9A5F4152949}" sibTransId="{F3F04093-2C6E-452F-ACE4-81485420E932}"/>
    <dgm:cxn modelId="{52BD69BC-1CBA-48E6-87A8-B11E65C84BE5}" type="presParOf" srcId="{046A6ED1-7156-4778-A817-F7B3983698B1}" destId="{1C812C97-619A-4F0A-B3BF-712C5BE98E54}" srcOrd="0" destOrd="0" presId="urn:microsoft.com/office/officeart/2005/8/layout/hList3"/>
    <dgm:cxn modelId="{49D11893-943F-4445-8B91-9668621CA429}" type="presParOf" srcId="{046A6ED1-7156-4778-A817-F7B3983698B1}" destId="{4B97148A-05A0-48F4-9F12-6C39AD1A1674}" srcOrd="1" destOrd="0" presId="urn:microsoft.com/office/officeart/2005/8/layout/hList3"/>
    <dgm:cxn modelId="{A91E0512-2027-480B-9F27-1DE3EE1602F4}" type="presParOf" srcId="{4B97148A-05A0-48F4-9F12-6C39AD1A1674}" destId="{445AEC94-F0F7-47EE-9534-E0F269369A27}" srcOrd="0" destOrd="0" presId="urn:microsoft.com/office/officeart/2005/8/layout/hList3"/>
    <dgm:cxn modelId="{EA7D9D27-ADF6-4F47-8CA8-F5F99D35F6D3}" type="presParOf" srcId="{4B97148A-05A0-48F4-9F12-6C39AD1A1674}" destId="{3BB79037-296F-40C9-82DD-49D93BFA88A0}" srcOrd="1" destOrd="0" presId="urn:microsoft.com/office/officeart/2005/8/layout/hList3"/>
    <dgm:cxn modelId="{94893BA2-15FE-4B46-ABC2-06B4396BB593}" type="presParOf" srcId="{4B97148A-05A0-48F4-9F12-6C39AD1A1674}" destId="{C82E4A99-A83C-487F-9A5E-AE4D78430D2D}" srcOrd="2" destOrd="0" presId="urn:microsoft.com/office/officeart/2005/8/layout/hList3"/>
    <dgm:cxn modelId="{EA3BEC88-E1BE-4735-8BF8-F2B22787177F}" type="presParOf" srcId="{046A6ED1-7156-4778-A817-F7B3983698B1}" destId="{ADF3B0CB-EEB6-4347-962D-3B46679AD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11F50-B371-4C22-9F27-176447A65149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18203-ACED-4BCE-9391-57DACA369F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08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18203-ACED-4BCE-9391-57DACA369F6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74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D0D6A-08AE-4209-846D-4A981F84F28D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05226-9DDF-42D1-A851-322D3C260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odrastu.ru/vidy-deyatelnosti-v-starshem-doshkolnom-vozraste/produktivnaya-deyatelnost/produktivnye-vidy-deyatelnosti-v-starshem-doshkolnom-vozraste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228601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/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Методические </a:t>
            </a:r>
            <a:r>
              <a:rPr lang="ru-RU" sz="3600" b="1" dirty="0">
                <a:latin typeface="Bookman Old Style" pitchFamily="18" charset="0"/>
              </a:rPr>
              <a:t>основы организации продуктивных видов деятельности детей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929618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>
                <a:latin typeface="Bookman Old Style" pitchFamily="18" charset="0"/>
              </a:rPr>
              <a:t>На </a:t>
            </a:r>
            <a:r>
              <a:rPr lang="ru-RU" dirty="0">
                <a:latin typeface="Bookman Old Style" pitchFamily="18" charset="0"/>
              </a:rPr>
              <a:t>занятиях по рисованию, лепке, аппликации и конструированию развивается речь детей: усваиваются названия форм, цветов и их оттенков, пространственных обозначений, обогащается словарь. Педагог привлекает детей к объяснению заданий, последовательности их выполнения. В процессе анализа работ, в конце занятия, дети рассказывают о своих рисунках, лепке, высказывают суждения о работах других детей.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При </a:t>
            </a:r>
            <a:r>
              <a:rPr lang="ru-RU" dirty="0">
                <a:latin typeface="Bookman Old Style" pitchFamily="18" charset="0"/>
              </a:rPr>
              <a:t>проведении занятий создаются благоприятные условия для формирования таких качеств, как пытливость, инициатива, умственная активность, любознательность и самостоятельность.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61436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Продуктивная </a:t>
            </a:r>
            <a:r>
              <a:rPr lang="ru-RU" dirty="0">
                <a:latin typeface="Bookman Old Style" pitchFamily="18" charset="0"/>
              </a:rPr>
              <a:t>деятельность оказывает влияние на всестороннее воспитание дошкольника. Она тесно связана с сенсорным воспитанием. Формирование представлений о предметах требует усвоение знаний об их свойствах и качествах, форме, цвете, величине, положении в пространстве.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В </a:t>
            </a:r>
            <a:r>
              <a:rPr lang="ru-RU" dirty="0">
                <a:latin typeface="Bookman Old Style" pitchFamily="18" charset="0"/>
              </a:rPr>
              <a:t>процессе продуктивной деятельности сочетается умственная и физическая активность. Для создания рисунка, лепки, аппликации необходимо применить усилия, осуществлять трудовые действия, овладеть определенными умениями. У детей развивается мускулатура рук, пальцев. Дошкольники овладевают многими практическими навыками, которые позднее будут нужны для выполнения самых разных работ, приобретают умелость, которая позволяет им чувствовать себя самостоятельными.</a:t>
            </a:r>
          </a:p>
          <a:p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Bookman Old Style" pitchFamily="18" charset="0"/>
              </a:rPr>
              <a:t>В </a:t>
            </a:r>
            <a:r>
              <a:rPr lang="ru-RU" dirty="0">
                <a:latin typeface="Bookman Old Style" pitchFamily="18" charset="0"/>
              </a:rPr>
              <a:t>рисунке, лепке, аппликации дети передают свои впечатления об окружающем мире и выражают свои отношения к нему</a:t>
            </a:r>
            <a:r>
              <a:rPr lang="ru-RU" dirty="0" smtClean="0">
                <a:latin typeface="Bookman Old Style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</a:t>
            </a:r>
            <a:r>
              <a:rPr lang="ru-RU" b="1" dirty="0" smtClean="0">
                <a:latin typeface="Bookman Old Style" pitchFamily="18" charset="0"/>
              </a:rPr>
              <a:t>Таким </a:t>
            </a:r>
            <a:r>
              <a:rPr lang="ru-RU" b="1" dirty="0">
                <a:latin typeface="Bookman Old Style" pitchFamily="18" charset="0"/>
              </a:rPr>
              <a:t>образом</a:t>
            </a:r>
            <a:r>
              <a:rPr lang="ru-RU" dirty="0">
                <a:latin typeface="Bookman Old Style" pitchFamily="18" charset="0"/>
              </a:rPr>
              <a:t>, в детском саду продуктивная деятельность включает такие виды занятий, как рисование, лепка, аппликация и конструирование. Каждый из этих видов имеет свои возможности в отображении впечатлений ребенка об окружающем мире. Поэтому общие задачи, стоящие перед изобразительной деятельностью, конкретизируются в зависимости от особенностей каждого вида, своеобразия материала и приемов работы с ним.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Constantia" pitchFamily="18" charset="0"/>
              </a:rPr>
              <a:t>Методы в организации </a:t>
            </a:r>
            <a:r>
              <a:rPr lang="ru-RU" sz="3600" dirty="0" smtClean="0">
                <a:latin typeface="Constantia" pitchFamily="18" charset="0"/>
              </a:rPr>
              <a:t/>
            </a:r>
            <a:br>
              <a:rPr lang="ru-RU" sz="3600" dirty="0" smtClean="0">
                <a:latin typeface="Constantia" pitchFamily="18" charset="0"/>
              </a:rPr>
            </a:br>
            <a:r>
              <a:rPr lang="ru-RU" sz="3600" b="1" dirty="0" smtClean="0">
                <a:latin typeface="Constantia" pitchFamily="18" charset="0"/>
              </a:rPr>
              <a:t>продуктивной деятельности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2400" b="1" dirty="0" smtClean="0">
                <a:latin typeface="Constantia" pitchFamily="18" charset="0"/>
              </a:rPr>
              <a:t>Все  </a:t>
            </a:r>
            <a:r>
              <a:rPr lang="ru-RU" sz="2400" b="1" dirty="0" err="1" smtClean="0">
                <a:latin typeface="Constantia" pitchFamily="18" charset="0"/>
              </a:rPr>
              <a:t>общедидактические</a:t>
            </a:r>
            <a:r>
              <a:rPr lang="ru-RU" sz="2400" b="1" dirty="0" smtClean="0">
                <a:latin typeface="Constantia" pitchFamily="18" charset="0"/>
              </a:rPr>
              <a:t> методы реализуются через систему приёмов.</a:t>
            </a:r>
            <a:endParaRPr lang="ru-RU" sz="2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Constantia" pitchFamily="18" charset="0"/>
              </a:rPr>
              <a:t> </a:t>
            </a:r>
            <a:endParaRPr lang="ru-RU" sz="2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/>
              <a:t>                      </a:t>
            </a:r>
            <a:r>
              <a:rPr lang="ru-RU" dirty="0" smtClean="0"/>
              <a:t>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b="1" u="sng" dirty="0" smtClean="0"/>
          </a:p>
          <a:p>
            <a:pPr algn="ctr">
              <a:buNone/>
            </a:pPr>
            <a:r>
              <a:rPr lang="ru-RU" sz="2600" b="1" dirty="0" smtClean="0">
                <a:latin typeface="Constantia" pitchFamily="18" charset="0"/>
              </a:rPr>
              <a:t>      </a:t>
            </a:r>
            <a:r>
              <a:rPr lang="ru-RU" sz="2600" b="1" u="sng" dirty="0" smtClean="0">
                <a:latin typeface="Constantia" pitchFamily="18" charset="0"/>
              </a:rPr>
              <a:t>Наглядные приёмы</a:t>
            </a:r>
            <a:r>
              <a:rPr lang="ru-RU" sz="2600" dirty="0" smtClean="0">
                <a:latin typeface="Constantia" pitchFamily="18" charset="0"/>
              </a:rPr>
              <a:t> </a:t>
            </a:r>
          </a:p>
          <a:p>
            <a:pPr algn="ctr">
              <a:buNone/>
            </a:pPr>
            <a:endParaRPr lang="ru-RU" sz="2600" dirty="0" smtClean="0">
              <a:latin typeface="Constantia" pitchFamily="18" charset="0"/>
            </a:endParaRPr>
          </a:p>
          <a:p>
            <a:pPr lvl="0">
              <a:buNone/>
            </a:pPr>
            <a:r>
              <a:rPr lang="ru-RU" sz="2600" b="1" dirty="0" smtClean="0">
                <a:latin typeface="Constantia" pitchFamily="18" charset="0"/>
              </a:rPr>
              <a:t>    1. Наблюдение</a:t>
            </a:r>
            <a:endParaRPr lang="ru-RU" sz="26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Constantia" pitchFamily="18" charset="0"/>
              </a:rPr>
              <a:t>    В процессе наблюдения формируются у ребёнка представление об изображаемом предмете, об окружающем мире.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2214554"/>
          <a:ext cx="609600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Constantia" pitchFamily="18" charset="0"/>
              </a:rPr>
              <a:t>Требования к наблюдению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Целенаправленность (особенности объекта)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Эмоциональность, неравнодушие восприятия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Осмысленность наблюдения (осознание тех свойств, которые предстоит изобразить: форма, цвет. Пропорции, расположение в пространстве и т.д.)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Активность детей (эмоциональная, речевая, мыслительная, двигательная)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Повторность наблюдения (изменяющиеся условия)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Учёт возрастных особенностей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Constantia" pitchFamily="18" charset="0"/>
              </a:rPr>
              <a:t>Особенности наблюдения в разных возрастных группах</a:t>
            </a:r>
            <a:r>
              <a:rPr lang="ru-RU" sz="3600" dirty="0" smtClean="0">
                <a:latin typeface="Constantia" pitchFamily="18" charset="0"/>
              </a:rPr>
              <a:t/>
            </a:r>
            <a:br>
              <a:rPr lang="ru-RU" sz="3600" dirty="0" smtClean="0">
                <a:latin typeface="Constantia" pitchFamily="18" charset="0"/>
              </a:rPr>
            </a:br>
            <a:endParaRPr lang="ru-RU" sz="36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1 младшая гр. </a:t>
            </a:r>
            <a:endParaRPr lang="ru-RU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выделяют один, два признака направления (например: цвет, ритм)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наблюдение кратковременное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не даётся установка на последующее изображение предмета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воспитатель при изображении сам выбирает форму и цвет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наблюдение происходит в действии, в игре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2 младшая группа</a:t>
            </a:r>
            <a:endParaRPr lang="ru-RU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в наблюдение включают элемент обследования жестом (пальчиком очертить форму)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64294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Constantia" pitchFamily="18" charset="0"/>
              </a:rPr>
              <a:t>Средняя группа</a:t>
            </a:r>
            <a:endParaRPr lang="ru-RU" sz="2000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наблюдение более длительное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выделяется несколько признаков (цвет, форма, строение - части, расположение в пространстве)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повторное наблюдение с усложнением содержания и способов познания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вопросы не только репродуктивного, но и поискового характера.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в конце наблюдения детям говорят о предстоящей работе.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рисунки должны быть более сложные, могут быть предметные и сюжетные, черты индивидуальности проявляться за счёт композиции, деталей – дополнений, разнообразия цвета) </a:t>
            </a:r>
          </a:p>
          <a:p>
            <a:pPr>
              <a:buNone/>
            </a:pPr>
            <a:r>
              <a:rPr lang="ru-RU" sz="2000" b="1" dirty="0" smtClean="0">
                <a:latin typeface="Constantia" pitchFamily="18" charset="0"/>
              </a:rPr>
              <a:t>Старший возраст</a:t>
            </a:r>
            <a:endParaRPr lang="ru-RU" sz="2000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цель сообщается после эмоционального восприятия детьми объекта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помочь детям выплеснуть чувства, выразить себя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побуждать детей к поиску слов, образов, сравнений для выражения чувств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обращать внимание на расположение предметов, рассматривать вблизи и издали. Сравнивать по величине, устанавливать взаимное расположение в пространстве: ближе к нам, дальше, справа, слева.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формировать изобразительное представление (как можно нарисовать, какой материал лучше использовать, какой цвет бумаги лучше подойдёт.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Constantia" pitchFamily="18" charset="0"/>
              </a:rPr>
              <a:t>в момент наблюдения спланировать будущий рисунок.</a:t>
            </a:r>
          </a:p>
          <a:p>
            <a:endParaRPr lang="ru-RU" sz="18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929718" cy="635798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000" b="1" u="sng" dirty="0" smtClean="0">
                <a:latin typeface="Constantia" pitchFamily="18" charset="0"/>
              </a:rPr>
              <a:t>Обследование</a:t>
            </a:r>
            <a:endParaRPr lang="ru-RU" sz="20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Constantia" pitchFamily="18" charset="0"/>
              </a:rPr>
              <a:t>    Целенаправленное </a:t>
            </a:r>
            <a:r>
              <a:rPr lang="ru-RU" sz="2000" dirty="0" err="1" smtClean="0">
                <a:latin typeface="Constantia" pitchFamily="18" charset="0"/>
              </a:rPr>
              <a:t>аналитико</a:t>
            </a:r>
            <a:r>
              <a:rPr lang="ru-RU" sz="2000" dirty="0" smtClean="0">
                <a:latin typeface="Constantia" pitchFamily="18" charset="0"/>
              </a:rPr>
              <a:t> – синтетическое восприятие объекта осязательно – двигательным и зрительным путём.</a:t>
            </a:r>
          </a:p>
          <a:p>
            <a:pPr>
              <a:buNone/>
            </a:pPr>
            <a:r>
              <a:rPr lang="ru-RU" sz="2000" dirty="0" smtClean="0">
                <a:latin typeface="Constantia" pitchFamily="18" charset="0"/>
              </a:rPr>
              <a:t>    У детей формируется представление об объекте, что ложится в основу изображения.</a:t>
            </a:r>
          </a:p>
          <a:p>
            <a:pPr>
              <a:buNone/>
            </a:pPr>
            <a:r>
              <a:rPr lang="ru-RU" sz="2000" dirty="0" smtClean="0">
                <a:latin typeface="Constantia" pitchFamily="18" charset="0"/>
              </a:rPr>
              <a:t>    Обследование – это целенаправленное рассматривание предмета, который необходимо изобразить.</a:t>
            </a:r>
          </a:p>
          <a:p>
            <a:pPr>
              <a:buNone/>
            </a:pPr>
            <a:r>
              <a:rPr lang="ru-RU" sz="2000" dirty="0" smtClean="0">
                <a:latin typeface="Constantia" pitchFamily="18" charset="0"/>
              </a:rPr>
              <a:t>    Вычленение внешних изобразительных признаков</a:t>
            </a:r>
          </a:p>
          <a:p>
            <a:pPr>
              <a:buNone/>
            </a:pPr>
            <a:endParaRPr lang="ru-RU" sz="20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Constantia" pitchFamily="18" charset="0"/>
              </a:rPr>
              <a:t>Обследование можно разделить на 3 этапа </a:t>
            </a:r>
            <a:endParaRPr lang="ru-RU" sz="20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Constantia" pitchFamily="18" charset="0"/>
              </a:rPr>
              <a:t>    1 этап – </a:t>
            </a:r>
            <a:r>
              <a:rPr lang="ru-RU" sz="2000" dirty="0" smtClean="0">
                <a:latin typeface="Constantia" pitchFamily="18" charset="0"/>
              </a:rPr>
              <a:t>целостное, эмоциональное восприятие предмета, через какой то выразительный признак (например «Пушистый котёнок» – самый выразительный признак «пушистый»</a:t>
            </a:r>
          </a:p>
          <a:p>
            <a:pPr>
              <a:buNone/>
            </a:pPr>
            <a:r>
              <a:rPr lang="ru-RU" sz="2000" dirty="0" smtClean="0">
                <a:latin typeface="Constantia" pitchFamily="18" charset="0"/>
              </a:rPr>
              <a:t>    Цель</a:t>
            </a:r>
            <a:r>
              <a:rPr lang="ru-RU" sz="2000" b="1" dirty="0" smtClean="0">
                <a:latin typeface="Constantia" pitchFamily="18" charset="0"/>
              </a:rPr>
              <a:t>:</a:t>
            </a:r>
            <a:r>
              <a:rPr lang="ru-RU" sz="2000" dirty="0" smtClean="0">
                <a:latin typeface="Constantia" pitchFamily="18" charset="0"/>
              </a:rPr>
              <a:t> вызвать желание изобразить. </a:t>
            </a:r>
          </a:p>
          <a:p>
            <a:pPr>
              <a:buNone/>
            </a:pPr>
            <a:r>
              <a:rPr lang="ru-RU" sz="2000" b="1" dirty="0" smtClean="0">
                <a:latin typeface="Constantia" pitchFamily="18" charset="0"/>
              </a:rPr>
              <a:t>    2 этап – </a:t>
            </a:r>
            <a:r>
              <a:rPr lang="ru-RU" sz="2000" dirty="0" smtClean="0">
                <a:latin typeface="Constantia" pitchFamily="18" charset="0"/>
              </a:rPr>
              <a:t>аналитическое восприятие предмета т.е. последовательное выделение изобразительных признаков, частей и свойств предмета.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   Порядок выделения. Соответствует с последовательностью изображения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Выделяют и называют самую крупную часть предмета и её назначение.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Определяют форму этой части (выносят зависимость формы от её назначения, условий жизни и т. д.)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Определяют положение этой части в пространстве (различия у разных видов одного предмета: у сосны ствол – толстый и прямой, потоньше и скривлённый)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Затем выделяют другую достаточно крупную часть, выясняют положение, форму, величину её по отношению к основной.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Выделяют цвет, если изображение его непроизвольно, а выполняется в соответствии с натурой.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Обращают внимание на детали</a:t>
            </a:r>
          </a:p>
          <a:p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   При обследовании используется обследующий жест: обвести пальчиком форму, зрительно сопровождать движение руки. 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  3 этап -  </a:t>
            </a:r>
            <a:r>
              <a:rPr lang="ru-RU" dirty="0" smtClean="0">
                <a:latin typeface="Constantia" pitchFamily="18" charset="0"/>
              </a:rPr>
              <a:t>целостное эмоциональное восприятие предмета, как бы объединяющее целостный образ.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71514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Constantia" pitchFamily="18" charset="0"/>
              </a:rPr>
              <a:t>Обследующий жест – подчиняется форме. 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Младшая гр.</a:t>
            </a:r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совместный жест взрослого и ребёнка (Пальчик бежит, нигде не останавливается. Форма круглая)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Средняя группа</a:t>
            </a:r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словом уточняется расположение частей предмета (наверху, внизу, с одной стороны…)</a:t>
            </a:r>
          </a:p>
          <a:p>
            <a:r>
              <a:rPr lang="ru-RU" dirty="0" smtClean="0">
                <a:latin typeface="Constantia" pitchFamily="18" charset="0"/>
              </a:rPr>
              <a:t>обследуемый жест и зрительный контроль</a:t>
            </a:r>
          </a:p>
          <a:p>
            <a:r>
              <a:rPr lang="ru-RU" dirty="0" smtClean="0">
                <a:latin typeface="Constantia" pitchFamily="18" charset="0"/>
              </a:rPr>
              <a:t>важно побуждать действовать жестом и вслух называть части. Формы.</a:t>
            </a:r>
          </a:p>
          <a:p>
            <a:r>
              <a:rPr lang="ru-RU" dirty="0" smtClean="0">
                <a:latin typeface="Constantia" pitchFamily="18" charset="0"/>
              </a:rPr>
              <a:t>выяснять зависимость формы и названия предмета, его частей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Старшая группа</a:t>
            </a:r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внимание на отношение частей в предмете по ширине, длине, высоте</a:t>
            </a:r>
          </a:p>
          <a:p>
            <a:r>
              <a:rPr lang="ru-RU" dirty="0" smtClean="0">
                <a:latin typeface="Constantia" pitchFamily="18" charset="0"/>
              </a:rPr>
              <a:t>основную форму передают обобщением, приближая её к соответствующей геометрической форме (круг, овал…)</a:t>
            </a:r>
          </a:p>
          <a:p>
            <a:r>
              <a:rPr lang="ru-RU" dirty="0" smtClean="0">
                <a:latin typeface="Constantia" pitchFamily="18" charset="0"/>
              </a:rPr>
              <a:t>обращать внимание на линии прямого и округлого характера.</a:t>
            </a:r>
          </a:p>
          <a:p>
            <a:r>
              <a:rPr lang="ru-RU" dirty="0" smtClean="0">
                <a:latin typeface="Constantia" pitchFamily="18" charset="0"/>
              </a:rPr>
              <a:t>использовать приём сравнения при рассматривании частей одного предмета и сравнении подобных предметов между собой (обобщающий способ изображения.)</a:t>
            </a:r>
          </a:p>
          <a:p>
            <a:r>
              <a:rPr lang="ru-RU" dirty="0" smtClean="0">
                <a:latin typeface="Constantia" pitchFamily="18" charset="0"/>
              </a:rPr>
              <a:t>обращать внимание на разнообразие предметов одного типа, учить видеть их выразительность, своеобразие каждого.</a:t>
            </a:r>
          </a:p>
          <a:p>
            <a:r>
              <a:rPr lang="ru-RU" dirty="0" smtClean="0">
                <a:latin typeface="Constantia" pitchFamily="18" charset="0"/>
              </a:rPr>
              <a:t>помочь разрушить шаблонное изображение.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72518" cy="61436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latin typeface="Bookman Old Style" pitchFamily="18" charset="0"/>
              </a:rPr>
              <a:t>Продуктивной </a:t>
            </a:r>
            <a:r>
              <a:rPr lang="ru-RU" b="1" dirty="0">
                <a:latin typeface="Bookman Old Style" pitchFamily="18" charset="0"/>
              </a:rPr>
              <a:t>деятельностью </a:t>
            </a:r>
            <a:r>
              <a:rPr lang="ru-RU" dirty="0">
                <a:latin typeface="Bookman Old Style" pitchFamily="18" charset="0"/>
              </a:rPr>
              <a:t>в дошкольном образовании называют деятельность детей под руководством взрослого, в результате которой появляется определенный продукт. К продуктивным видам деятельности относятся конструирование, рисование, лепка, аппликация и др. В продуктивных видах деятельности тесно переплетены интеллектуальные и аффективные </a:t>
            </a:r>
            <a:r>
              <a:rPr lang="ru-RU" dirty="0" smtClean="0">
                <a:latin typeface="Bookman Old Style" pitchFamily="18" charset="0"/>
              </a:rPr>
              <a:t>процессы.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Bookman Old Style" pitchFamily="18" charset="0"/>
              </a:rPr>
              <a:t>Формирование</a:t>
            </a:r>
            <a:r>
              <a:rPr lang="ru-RU" dirty="0">
                <a:latin typeface="Bookman Old Style" pitchFamily="18" charset="0"/>
              </a:rPr>
              <a:t>, развитие и становление детской личности – это одно из наиболее актуальных, важных и ответственных направлений деятельности специалистов, занимающихся в области педагогики и психологии ребенка. Одна из главных задач, которая должна постоянно выполняться в этом направлении – применение разнообразных стилей, форм и методов, </a:t>
            </a:r>
            <a:r>
              <a:rPr lang="ru-RU" dirty="0">
                <a:latin typeface="Bookman Old Style" pitchFamily="18" charset="0"/>
                <a:hlinkClick r:id="rId2" tooltip="Рекомендую также "/>
              </a:rPr>
              <a:t>в том числе и продуктивная деятельность</a:t>
            </a:r>
            <a:r>
              <a:rPr lang="ru-RU" dirty="0">
                <a:latin typeface="Bookman Old Style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latin typeface="Constantia" pitchFamily="18" charset="0"/>
              </a:rPr>
              <a:t>Обследование в разных видах изобразительной деятельности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 </a:t>
            </a:r>
            <a:endParaRPr lang="ru-RU" dirty="0" smtClean="0">
              <a:latin typeface="Constantia" pitchFamily="18" charset="0"/>
            </a:endParaRPr>
          </a:p>
          <a:p>
            <a:r>
              <a:rPr lang="ru-RU" b="1" dirty="0" smtClean="0">
                <a:latin typeface="Constantia" pitchFamily="18" charset="0"/>
              </a:rPr>
              <a:t>Аппликация</a:t>
            </a:r>
            <a:endParaRPr lang="ru-RU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 обследующий жест как и в рисовании, только обводить в другую сторону (справа налево)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обследующий жест воспитателя сопровождается словом. (ваза: внизу линия округлая, сверху у горлышка– прямая)</a:t>
            </a:r>
          </a:p>
          <a:p>
            <a:endParaRPr lang="ru-RU" dirty="0" smtClean="0">
              <a:latin typeface="Constantia" pitchFamily="18" charset="0"/>
            </a:endParaRPr>
          </a:p>
          <a:p>
            <a:r>
              <a:rPr lang="ru-RU" b="1" dirty="0" smtClean="0">
                <a:latin typeface="Constantia" pitchFamily="18" charset="0"/>
              </a:rPr>
              <a:t>Лепка</a:t>
            </a:r>
            <a:endParaRPr lang="ru-RU" dirty="0" smtClean="0">
              <a:latin typeface="Constant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Constantia" pitchFamily="18" charset="0"/>
              </a:rPr>
              <a:t>порядок операций в обследовании предмета в основном повторяет их порядок в лепке.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42852"/>
            <a:ext cx="8229600" cy="1317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ru-RU" sz="3600" b="1" u="sng" dirty="0" smtClean="0">
                <a:latin typeface="Constantia" pitchFamily="18" charset="0"/>
              </a:rPr>
              <a:t>3.Рассматривание картин и книжных иллюстраций</a:t>
            </a:r>
            <a:endParaRPr lang="ru-RU" sz="36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Constantia" pitchFamily="18" charset="0"/>
              </a:rPr>
              <a:t> </a:t>
            </a:r>
            <a:endParaRPr lang="ru-RU" sz="36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Это широко используемый метод</a:t>
            </a: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 </a:t>
            </a:r>
          </a:p>
          <a:p>
            <a:r>
              <a:rPr lang="ru-RU" sz="3400" dirty="0" smtClean="0">
                <a:latin typeface="Constantia" pitchFamily="18" charset="0"/>
              </a:rPr>
              <a:t>Ни в коем случае картины или книжную иллюстрацию нельзя предлагать детям для прямого подражания.</a:t>
            </a: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 </a:t>
            </a:r>
          </a:p>
          <a:p>
            <a:r>
              <a:rPr lang="ru-RU" sz="3400" dirty="0" smtClean="0">
                <a:latin typeface="Constantia" pitchFamily="18" charset="0"/>
              </a:rPr>
              <a:t>Это косвенный приём обучения, применяется для предварительного  формирования представлений и замыслов, когда невозможно познакомить детей с предметом или явлением в процессе непосредственного восприятия. </a:t>
            </a: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 </a:t>
            </a:r>
          </a:p>
          <a:p>
            <a:r>
              <a:rPr lang="ru-RU" sz="3400" dirty="0" smtClean="0">
                <a:latin typeface="Constantia" pitchFamily="18" charset="0"/>
              </a:rPr>
              <a:t>Использовать после наблюдения, с целью уточнения, обогащения представлений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sz="3400" b="1" dirty="0" smtClean="0">
                <a:latin typeface="Constantia" pitchFamily="18" charset="0"/>
              </a:rPr>
              <a:t>     </a:t>
            </a:r>
            <a:r>
              <a:rPr lang="ru-RU" sz="3400" b="1" u="sng" dirty="0" smtClean="0">
                <a:latin typeface="Constantia" pitchFamily="18" charset="0"/>
              </a:rPr>
              <a:t>4.Образец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     Образец – это, чему дети должны следовать при выполнении различного рода заданий.</a:t>
            </a: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     Нельзя злоупотреблять этим приёмом – дети, рисуя по образцу, рисуют по видению воспитателя, а не по своему замыслу.</a:t>
            </a:r>
          </a:p>
          <a:p>
            <a:pPr>
              <a:buNone/>
            </a:pPr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     Результат – однообразие работ, не умение рисовать самостоятельно.</a:t>
            </a:r>
          </a:p>
          <a:p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    Наиболее применим в аппликации, декоративном рисовании.</a:t>
            </a:r>
          </a:p>
          <a:p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Constantia" pitchFamily="18" charset="0"/>
              </a:rPr>
              <a:t>    При декоративном рисовании детям предлагают 2-3 примерных образца, и помогают им увидеть общее и различия.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15106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b="1" dirty="0" smtClean="0"/>
              <a:t>      </a:t>
            </a:r>
            <a:r>
              <a:rPr lang="ru-RU" sz="3400" b="1" u="sng" dirty="0" smtClean="0">
                <a:latin typeface="Constantia" pitchFamily="18" charset="0"/>
              </a:rPr>
              <a:t>5.Показ</a:t>
            </a:r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Показ – публичная демонстрация одного из вариантов изображения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Широко используемый метод. Используется при ознакомлении с техникой работы, с новыми способами изображения.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Показ может быть: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Полный показ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Частичный показ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Общий показ (для всех детей сразу)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Индивидуальный показ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Показ педагога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Показ в форме совместного действия педагога и ребёнка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Показ способа действий ребёнком.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4000" b="1" u="sng" dirty="0" err="1" smtClean="0">
                <a:latin typeface="Constantia" pitchFamily="18" charset="0"/>
              </a:rPr>
              <a:t>Словестные</a:t>
            </a:r>
            <a:r>
              <a:rPr lang="ru-RU" sz="4000" b="1" u="sng" dirty="0" smtClean="0">
                <a:latin typeface="Constantia" pitchFamily="18" charset="0"/>
              </a:rPr>
              <a:t> приёмы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Constantia" pitchFamily="18" charset="0"/>
              </a:rPr>
              <a:t>1.Беседа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Беседа  - организованный педагогом разговор, во время которого воспитатель пользуется вопросами, пояснениями, уточнениями, способствует формированию представлений об изображаемом предмете или явлении.</a:t>
            </a:r>
          </a:p>
          <a:p>
            <a:r>
              <a:rPr lang="ru-RU" dirty="0" smtClean="0">
                <a:latin typeface="Constantia" pitchFamily="18" charset="0"/>
              </a:rPr>
              <a:t>максимальное стимулирование детской активности</a:t>
            </a:r>
          </a:p>
          <a:p>
            <a:r>
              <a:rPr lang="ru-RU" dirty="0" smtClean="0">
                <a:latin typeface="Constantia" pitchFamily="18" charset="0"/>
              </a:rPr>
              <a:t>используется в первой части работы и после завершения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u="sng" dirty="0" smtClean="0">
                <a:latin typeface="Constantia" pitchFamily="18" charset="0"/>
              </a:rPr>
              <a:t> 2.Пояснение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Пояснение – способ воздействия на сознание детей, помогающий понять и усвоить, что и как делать.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u="sng" dirty="0" smtClean="0">
                <a:latin typeface="Constantia" pitchFamily="18" charset="0"/>
              </a:rPr>
              <a:t>3.Совет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Совет используется при затруднениях детей. Важно не спешить с советом – дать ребёнку самостоятельно найти решение.</a:t>
            </a:r>
          </a:p>
          <a:p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Constantia" pitchFamily="18" charset="0"/>
              </a:rPr>
              <a:t>     </a:t>
            </a:r>
            <a:r>
              <a:rPr lang="ru-RU" sz="3400" b="1" u="sng" dirty="0" smtClean="0">
                <a:latin typeface="Constantia" pitchFamily="18" charset="0"/>
              </a:rPr>
              <a:t>4.Напоминание</a:t>
            </a:r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Напоминание – короткое указание. Используют перед началом процесса. Чаще речь идёт о последовательности выполнения работы, планировании и организации деятельности.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sz="3400" b="1" dirty="0" smtClean="0">
                <a:latin typeface="Constantia" pitchFamily="18" charset="0"/>
              </a:rPr>
              <a:t>     </a:t>
            </a:r>
            <a:r>
              <a:rPr lang="ru-RU" sz="3400" b="1" u="sng" dirty="0" smtClean="0">
                <a:latin typeface="Constantia" pitchFamily="18" charset="0"/>
              </a:rPr>
              <a:t>5.Поощрение</a:t>
            </a:r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Поощрение следует чаще применять в работе с детьми. Оно вызывает желание выполнять работу хорошо, старательно. Вселяет в детей ощущение успеха.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Ни в коем случае нельзя публично критиковать работу детей, уничтожать рисунки, поделки. Такими методами – можно воспитать </a:t>
            </a:r>
            <a:r>
              <a:rPr lang="ru-RU" dirty="0" err="1" smtClean="0">
                <a:latin typeface="Constantia" pitchFamily="18" charset="0"/>
              </a:rPr>
              <a:t>закомплексованного</a:t>
            </a:r>
            <a:r>
              <a:rPr lang="ru-RU" dirty="0" smtClean="0">
                <a:latin typeface="Constantia" pitchFamily="18" charset="0"/>
              </a:rPr>
              <a:t>, неудачника.</a:t>
            </a:r>
          </a:p>
          <a:p>
            <a:pPr>
              <a:buNone/>
            </a:pP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400" b="1" dirty="0" smtClean="0">
                <a:latin typeface="Constantia" pitchFamily="18" charset="0"/>
              </a:rPr>
              <a:t>     </a:t>
            </a:r>
            <a:r>
              <a:rPr lang="ru-RU" sz="3400" b="1" u="sng" dirty="0" smtClean="0">
                <a:latin typeface="Constantia" pitchFamily="18" charset="0"/>
              </a:rPr>
              <a:t>6.Художественное слово</a:t>
            </a:r>
            <a:endParaRPr lang="ru-RU" sz="34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   Художественное слово – вызывает интерес к теме, к содержанию изображения. Помогает привлечь внимание к детским работам. Создаёт эмоциональный настрой.</a:t>
            </a: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latin typeface="Constantia" pitchFamily="18" charset="0"/>
              </a:rPr>
              <a:t/>
            </a:r>
            <a:br>
              <a:rPr lang="ru-RU" sz="2200" b="1" u="sng" dirty="0" smtClean="0">
                <a:latin typeface="Constantia" pitchFamily="18" charset="0"/>
              </a:rPr>
            </a:br>
            <a:r>
              <a:rPr lang="ru-RU" sz="2200" b="1" u="sng" dirty="0" smtClean="0">
                <a:latin typeface="Constantia" pitchFamily="18" charset="0"/>
              </a:rPr>
              <a:t/>
            </a:r>
            <a:br>
              <a:rPr lang="ru-RU" sz="2200" b="1" u="sng" dirty="0" smtClean="0">
                <a:latin typeface="Constantia" pitchFamily="18" charset="0"/>
              </a:rPr>
            </a:br>
            <a:r>
              <a:rPr lang="ru-RU" sz="2200" b="1" u="sng" dirty="0" smtClean="0">
                <a:latin typeface="Constantia" pitchFamily="18" charset="0"/>
              </a:rPr>
              <a:t/>
            </a:r>
            <a:br>
              <a:rPr lang="ru-RU" sz="2200" b="1" u="sng" dirty="0" smtClean="0">
                <a:latin typeface="Constantia" pitchFamily="18" charset="0"/>
              </a:rPr>
            </a:br>
            <a:r>
              <a:rPr lang="ru-RU" sz="2200" b="1" u="sng" dirty="0" smtClean="0">
                <a:latin typeface="Constantia" pitchFamily="18" charset="0"/>
              </a:rPr>
              <a:t/>
            </a:r>
            <a:br>
              <a:rPr lang="ru-RU" sz="2200" b="1" u="sng" dirty="0" smtClean="0">
                <a:latin typeface="Constantia" pitchFamily="18" charset="0"/>
              </a:rPr>
            </a:br>
            <a:r>
              <a:rPr lang="ru-RU" sz="2700" b="1" u="sng" dirty="0" smtClean="0">
                <a:latin typeface="Constantia" pitchFamily="18" charset="0"/>
              </a:rPr>
              <a:t>Игровые приёмы</a:t>
            </a:r>
            <a:r>
              <a:rPr lang="ru-RU" sz="2200" dirty="0" smtClean="0">
                <a:latin typeface="Constantia" pitchFamily="18" charset="0"/>
              </a:rPr>
              <a:t/>
            </a:r>
            <a:br>
              <a:rPr lang="ru-RU" sz="2200" dirty="0" smtClean="0">
                <a:latin typeface="Constantia" pitchFamily="18" charset="0"/>
              </a:rPr>
            </a:br>
            <a:r>
              <a:rPr lang="ru-RU" sz="2200" dirty="0" smtClean="0">
                <a:latin typeface="Constantia" pitchFamily="18" charset="0"/>
              </a:rPr>
              <a:t>Игровые приёмы нацелены на решения дидактических задач, созданию мотивации к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latin typeface="Constantia" pitchFamily="18" charset="0"/>
              </a:rPr>
              <a:t>Признаки игровых приёмов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 </a:t>
            </a:r>
            <a:endParaRPr lang="ru-RU" dirty="0" smtClean="0">
              <a:latin typeface="Constantia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Игровая задача – цель предстоящих игровых действий (построим мишке домик, позовём Петрушку в гости…)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Развитие игрового замысла (сделаем Петрушке фотографию на память)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Игровые действия (дети фотографы – рисуют фотографии, дарят Петрушке)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  Игровые действия бывают: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 </a:t>
            </a:r>
            <a:endParaRPr lang="ru-RU" dirty="0" smtClean="0">
              <a:latin typeface="Constantia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Моторные (практические)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Имитирующие действие ( машут рукой – как крылом..)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Изобразительными (рисунок в воздухе – снегопад)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>
                <a:latin typeface="Constantia" pitchFamily="18" charset="0"/>
              </a:rPr>
              <a:t>Звукоподражанием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Bookman Old Style" pitchFamily="18" charset="0"/>
              </a:rPr>
              <a:t>Изобразительную деятельность составляют рисование, </a:t>
            </a:r>
            <a:r>
              <a:rPr lang="ru-RU" sz="3200" b="1" dirty="0" smtClean="0">
                <a:latin typeface="Bookman Old Style" pitchFamily="18" charset="0"/>
              </a:rPr>
              <a:t>лепка, аппликация, конструирование.</a:t>
            </a:r>
            <a:endParaRPr lang="ru-RU" sz="3200" b="1" dirty="0">
              <a:latin typeface="Bookman Old Styl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87" y="1988840"/>
            <a:ext cx="2952329" cy="30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3190961" cy="2481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4000504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Bookman Old Style" pitchFamily="18" charset="0"/>
              </a:rPr>
              <a:t>Рисование</a:t>
            </a:r>
            <a:r>
              <a:rPr lang="ru-RU" sz="1800" dirty="0">
                <a:latin typeface="Bookman Old Style" pitchFamily="18" charset="0"/>
              </a:rPr>
              <a:t> — одно из любимых занятий детей, дающее большой простор для проявления их творческой активности. Тематика рисунков может быть разнообразной. Ребята рисуют все, что их интересует: отдельные предметы и сцены из окружающей жизни, литературных героев и декоративные узоры и т. д. Им доступно </a:t>
            </a:r>
            <a:r>
              <a:rPr lang="ru-RU" sz="1800" dirty="0" smtClean="0">
                <a:latin typeface="Bookman Old Style" pitchFamily="18" charset="0"/>
              </a:rPr>
              <a:t>использование </a:t>
            </a:r>
            <a:r>
              <a:rPr lang="ru-RU" sz="1800" dirty="0">
                <a:latin typeface="Bookman Old Style" pitchFamily="18" charset="0"/>
              </a:rPr>
              <a:t>выразительных средств рисунка. Так, цвет применяется для передачи сходства с реальным предметом, для выражения отношения рисующего к объекту изображения и в декоративном плане. Овладевая приемами композиций, дети полнее и богаче начинают отображать свои замыслы в сюжетных работах.</a:t>
            </a:r>
            <a:br>
              <a:rPr lang="ru-RU" sz="1800" dirty="0">
                <a:latin typeface="Bookman Old Style" pitchFamily="18" charset="0"/>
              </a:rPr>
            </a:br>
            <a:r>
              <a:rPr lang="ru-RU" sz="1800" dirty="0">
                <a:latin typeface="Bookman Old Style" pitchFamily="18" charset="0"/>
              </a:rPr>
              <a:t>В детском саду используются в основном цветные карандаши, акварельные и гуашевые краски, обладающие разными изобразительными возможностями.</a:t>
            </a:r>
            <a:br>
              <a:rPr lang="ru-RU" sz="1800" dirty="0">
                <a:latin typeface="Bookman Old Style" pitchFamily="18" charset="0"/>
              </a:rPr>
            </a:b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45638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3789040"/>
            <a:ext cx="40324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4286256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latin typeface="Bookman Old Style" pitchFamily="18" charset="0"/>
              </a:rPr>
              <a:t>Своеобразие </a:t>
            </a:r>
            <a:r>
              <a:rPr lang="ru-RU" sz="1800" b="1" dirty="0">
                <a:latin typeface="Bookman Old Style" pitchFamily="18" charset="0"/>
              </a:rPr>
              <a:t>лепки</a:t>
            </a:r>
            <a:r>
              <a:rPr lang="ru-RU" sz="1800" dirty="0">
                <a:latin typeface="Bookman Old Style" pitchFamily="18" charset="0"/>
              </a:rPr>
              <a:t> как одного из видов продуктивной деятельности заключается в объемном способе изображения. Дошкольникам доступно овладение приемами работы с мягкими пластическими материалами, легко поддающимися воздействию руки,— глиной и пластилином.</a:t>
            </a:r>
            <a:br>
              <a:rPr lang="ru-RU" sz="1800" dirty="0">
                <a:latin typeface="Bookman Old Style" pitchFamily="18" charset="0"/>
              </a:rPr>
            </a:br>
            <a:r>
              <a:rPr lang="ru-RU" sz="1800" dirty="0">
                <a:latin typeface="Bookman Old Style" pitchFamily="18" charset="0"/>
              </a:rPr>
              <a:t>Дети лепят людей, животных, посуду, транспорт, овощи, фрукты, игрушки. Разнообразие тематики связано с тем, что лепка, как и другие виды изобразительной деятельности, в первую очередь выполняет воспитательные задачи, удовлетворяя познавательные и творческие потребности ребенка.</a:t>
            </a:r>
            <a:br>
              <a:rPr lang="ru-RU" sz="1800" dirty="0">
                <a:latin typeface="Bookman Old Style" pitchFamily="18" charset="0"/>
              </a:rPr>
            </a:br>
            <a:r>
              <a:rPr lang="ru-RU" sz="1800" dirty="0">
                <a:latin typeface="Bookman Old Style" pitchFamily="18" charset="0"/>
              </a:rPr>
              <a:t>Передача пространственных соотношений предметов в лепке также упрощается — объекты, как в реальной жизни, расставляются друг за другом, ближе и дальше от центра композиции. Вопросы перспективы в лепке попросту снимаются.</a:t>
            </a:r>
            <a:br>
              <a:rPr lang="ru-RU" sz="1800" dirty="0">
                <a:latin typeface="Bookman Old Style" pitchFamily="18" charset="0"/>
              </a:rPr>
            </a:b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5" name="Рисунок 4" descr="https://go1.imgsmail.ru/imgpreview?key=6ee727b2d7f84489&amp;mb=imgdb_preview_166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429132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3744415" cy="233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Bookman Old Style" pitchFamily="18" charset="0"/>
              </a:rPr>
              <a:t>В </a:t>
            </a:r>
            <a:r>
              <a:rPr lang="ru-RU" dirty="0">
                <a:latin typeface="Bookman Old Style" pitchFamily="18" charset="0"/>
              </a:rPr>
              <a:t>процессе занятий </a:t>
            </a:r>
            <a:r>
              <a:rPr lang="ru-RU" b="1" dirty="0">
                <a:latin typeface="Bookman Old Style" pitchFamily="18" charset="0"/>
              </a:rPr>
              <a:t>аппликацией </a:t>
            </a:r>
            <a:r>
              <a:rPr lang="ru-RU" dirty="0">
                <a:latin typeface="Bookman Old Style" pitchFamily="18" charset="0"/>
              </a:rPr>
              <a:t>дети знакомятся с простыми и сложными формами различных предметов, части и силуэты которых они вырезывают и наклеивают. Создание силуэтных изображений требует большой работы мысли и воображения, так как в силуэте отсутствуют детали, являющиеся порой основными признаками предмета.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  Занятия </a:t>
            </a:r>
            <a:r>
              <a:rPr lang="ru-RU" dirty="0">
                <a:latin typeface="Bookman Old Style" pitchFamily="18" charset="0"/>
              </a:rPr>
              <a:t>аппликацией способствуют развитию математических представлений. Дошкольники знакомятся с названиями и признаками простейших геометрических форм, получают представление о пространственном положении предметов и их частей (слева, справа, в углу, в центре и т. д.) и величин (больше, меньше). Эти сложные понятия легко усваиваются детьми в процессе создания декоративного узора или при изображении предмета по частям.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23574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Выполнение </a:t>
            </a:r>
            <a:r>
              <a:rPr lang="ru-RU" dirty="0">
                <a:latin typeface="Bookman Old Style" pitchFamily="18" charset="0"/>
              </a:rPr>
              <a:t>аппликативных изображений способствует развитию мускулатуры руки, координации движений. Ребенок учится владеть ножницами, правильно вырезывать формы, поворачивая лист бумаги, раскладывать формы на листе на равном расстоянии друг от друга.</a:t>
            </a:r>
          </a:p>
          <a:p>
            <a:endParaRPr lang="ru-RU" dirty="0"/>
          </a:p>
        </p:txBody>
      </p:sp>
      <p:pic>
        <p:nvPicPr>
          <p:cNvPr id="5" name="Рисунок 4" descr="https://go3.imgsmail.ru/imgpreview?key=3b9ff1b65e494c6e&amp;mb=imgdb_preview_100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924944"/>
            <a:ext cx="3600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32" y="2852936"/>
            <a:ext cx="316835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400052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Конструирование </a:t>
            </a:r>
            <a:r>
              <a:rPr lang="ru-RU" dirty="0">
                <a:latin typeface="Bookman Old Style" pitchFamily="18" charset="0"/>
              </a:rPr>
              <a:t>из различных материалов больше других видов изобразительной деятельности связано с игрой. Игра часто сопровождает процесс конструирования, а выполненные детьми поделки обычно используются в играх.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  В </a:t>
            </a:r>
            <a:r>
              <a:rPr lang="ru-RU" dirty="0">
                <a:latin typeface="Bookman Old Style" pitchFamily="18" charset="0"/>
              </a:rPr>
              <a:t>детском саду применяются такие виды конструирования: из строительного материала, наборов конструкторов, бумаги, природного и других материалов.</a:t>
            </a:r>
          </a:p>
          <a:p>
            <a:endParaRPr lang="ru-RU" dirty="0"/>
          </a:p>
        </p:txBody>
      </p:sp>
      <p:pic>
        <p:nvPicPr>
          <p:cNvPr id="5" name="Рисунок 4" descr="https://go4.imgsmail.ru/imgpreview?key=64b356f0675950aa&amp;mb=imgdb_preview_135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429132"/>
            <a:ext cx="2333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4509120"/>
            <a:ext cx="2736304" cy="197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29132"/>
            <a:ext cx="280831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latin typeface="Bookman Old Style" pitchFamily="18" charset="0"/>
              </a:rPr>
              <a:t>Продуктивная </a:t>
            </a:r>
            <a:r>
              <a:rPr lang="ru-RU" b="1" dirty="0">
                <a:latin typeface="Bookman Old Style" pitchFamily="18" charset="0"/>
              </a:rPr>
              <a:t>деятельность </a:t>
            </a:r>
            <a:r>
              <a:rPr lang="ru-RU" dirty="0">
                <a:latin typeface="Bookman Old Style" pitchFamily="18" charset="0"/>
              </a:rPr>
              <a:t>– это специфическое образное познание действительности и как всякая познавательная деятельность имеет большое значение для умственного воспитания детей. Для того чтобы нарисовать, слепить, сделать постройку предварительно надо хорошо познакомиться с изображаемым предметом, запомнить его форму, величину, конструкцию, расположение частей, цвет. Для умственного развития детей большое значение имеет постепенно расширяющийся запас знаний на основе представлений о разнообразии форм и пространственного положения предметов окружающего мира, различных величинах, многообразии оттенков цветов.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1229</Words>
  <Application>Microsoft Office PowerPoint</Application>
  <PresentationFormat>Экран (4:3)</PresentationFormat>
  <Paragraphs>179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Методические основы организации продуктивных видов деятельности детей дошкольного возраста </vt:lpstr>
      <vt:lpstr>Презентация PowerPoint</vt:lpstr>
      <vt:lpstr>Изобразительную деятельность составляют рисование, лепка, аппликация, конструирование.</vt:lpstr>
      <vt:lpstr>Рисование — одно из любимых занятий детей, дающее большой простор для проявления их творческой активности. Тематика рисунков может быть разнообразной. Ребята рисуют все, что их интересует: отдельные предметы и сцены из окружающей жизни, литературных героев и декоративные узоры и т. д. Им доступно использование выразительных средств рисунка. Так, цвет применяется для передачи сходства с реальным предметом, для выражения отношения рисующего к объекту изображения и в декоративном плане. Овладевая приемами композиций, дети полнее и богаче начинают отображать свои замыслы в сюжетных работах. В детском саду используются в основном цветные карандаши, акварельные и гуашевые краски, обладающие разными изобразительными возможностями. </vt:lpstr>
      <vt:lpstr>Своеобразие лепки как одного из видов продуктивной деятельности заключается в объемном способе изображения. Дошкольникам доступно овладение приемами работы с мягкими пластическими материалами, легко поддающимися воздействию руки,— глиной и пластилином. Дети лепят людей, животных, посуду, транспорт, овощи, фрукты, игрушки. Разнообразие тематики связано с тем, что лепка, как и другие виды изобразительной деятельности, в первую очередь выполняет воспитательные задачи, удовлетворяя познавательные и творческие потребности ребенка. Передача пространственных соотношений предметов в лепке также упрощается — объекты, как в реальной жизни, расставляются друг за другом, ближе и дальше от центра композиции. Вопросы перспективы в лепке попросту снимаются.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в организации  продуктивной деятельности детей </vt:lpstr>
      <vt:lpstr>Требования к наблюдению </vt:lpstr>
      <vt:lpstr>Особенности наблюдения в разных возрастных группах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Словестные приёмы </vt:lpstr>
      <vt:lpstr>Презентация PowerPoint</vt:lpstr>
      <vt:lpstr>    Игровые приёмы Игровые приёмы нацелены на решения дидактических задач, созданию мотивации к деятельности.  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основы организации продуктивных видов деятельности детей дошкольного возраста</dc:title>
  <dc:creator>asus</dc:creator>
  <cp:lastModifiedBy>555</cp:lastModifiedBy>
  <cp:revision>27</cp:revision>
  <cp:lastPrinted>2017-12-14T12:56:07Z</cp:lastPrinted>
  <dcterms:created xsi:type="dcterms:W3CDTF">2017-04-04T17:35:06Z</dcterms:created>
  <dcterms:modified xsi:type="dcterms:W3CDTF">2018-03-16T08:22:13Z</dcterms:modified>
</cp:coreProperties>
</file>